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Montserrat SemiBold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Montserrat Medium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2" roundtripDataSignature="AMtx7mhm//IFtmjovHBE9mijxsHYWDbV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SemiBold-regular.fntdata"/><Relationship Id="rId22" Type="http://schemas.openxmlformats.org/officeDocument/2006/relationships/font" Target="fonts/MontserratSemiBold-italic.fntdata"/><Relationship Id="rId21" Type="http://schemas.openxmlformats.org/officeDocument/2006/relationships/font" Target="fonts/MontserratSemiBold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MontserratSemi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MontserratMedium-regular.fntdata"/><Relationship Id="rId27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Medium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Medium-boldItalic.fntdata"/><Relationship Id="rId30" Type="http://schemas.openxmlformats.org/officeDocument/2006/relationships/font" Target="fonts/MontserratMedium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18c429b4b2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18c429b4b2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18b5a1c203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g218b5a1c203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18b5a1c203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218b5a1c203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18b5a1c203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218b5a1c203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6262" y="-26025"/>
            <a:ext cx="9236526" cy="51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12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14" name="Google Shape;14;p12"/>
          <p:cNvSpPr txBox="1"/>
          <p:nvPr/>
        </p:nvSpPr>
        <p:spPr>
          <a:xfrm>
            <a:off x="3421513" y="48370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1967863" y="-2019912"/>
            <a:ext cx="5174725" cy="9193748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Montserrat SemiBold"/>
              <a:buNone/>
              <a:defRPr sz="1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" name="Google Shape;79;p2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2pPr>
            <a:lvl3pPr indent="-3302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3pPr>
            <a:lvl4pPr indent="-3302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4pPr>
            <a:lvl5pPr indent="-3302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indent="-3302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indent="-3302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indent="-3302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indent="-3302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/>
        </p:txBody>
      </p:sp>
      <p:sp>
        <p:nvSpPr>
          <p:cNvPr id="80" name="Google Shape;80;p21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81" name="Google Shape;81;p21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6262" y="-26025"/>
            <a:ext cx="9236526" cy="51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2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85" name="Google Shape;85;p22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7025" y="-20825"/>
            <a:ext cx="9218048" cy="518515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3"/>
          <p:cNvSpPr/>
          <p:nvPr/>
        </p:nvSpPr>
        <p:spPr>
          <a:xfrm>
            <a:off x="-41650" y="-31225"/>
            <a:ext cx="4497900" cy="5185200"/>
          </a:xfrm>
          <a:prstGeom prst="rect">
            <a:avLst/>
          </a:prstGeom>
          <a:solidFill>
            <a:srgbClr val="000000">
              <a:alpha val="1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3"/>
          <p:cNvSpPr/>
          <p:nvPr/>
        </p:nvSpPr>
        <p:spPr>
          <a:xfrm>
            <a:off x="4456250" y="-20850"/>
            <a:ext cx="4724700" cy="5185200"/>
          </a:xfrm>
          <a:prstGeom prst="rtTriangle">
            <a:avLst/>
          </a:prstGeom>
          <a:solidFill>
            <a:srgbClr val="000000">
              <a:alpha val="1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3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20" name="Google Shape;20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/>
        </p:txBody>
      </p:sp>
      <p:sp>
        <p:nvSpPr>
          <p:cNvPr id="22" name="Google Shape;22;p13"/>
          <p:cNvSpPr txBox="1"/>
          <p:nvPr/>
        </p:nvSpPr>
        <p:spPr>
          <a:xfrm>
            <a:off x="0" y="48832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1974998" y="-2033600"/>
            <a:ext cx="5174727" cy="92002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25" name="Google Shape;25;p14"/>
          <p:cNvSpPr txBox="1"/>
          <p:nvPr>
            <p:ph type="title"/>
          </p:nvPr>
        </p:nvSpPr>
        <p:spPr>
          <a:xfrm>
            <a:off x="311700" y="555600"/>
            <a:ext cx="8434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" name="Google Shape;26;p14"/>
          <p:cNvSpPr/>
          <p:nvPr/>
        </p:nvSpPr>
        <p:spPr>
          <a:xfrm rot="10800000">
            <a:off x="-30087" y="645550"/>
            <a:ext cx="9204175" cy="4508350"/>
          </a:xfrm>
          <a:prstGeom prst="flowChartOffpageConnector">
            <a:avLst/>
          </a:prstGeom>
          <a:solidFill>
            <a:srgbClr val="000000">
              <a:alpha val="1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4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28" name="Google Shape;28;p14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311700" y="1389600"/>
            <a:ext cx="85386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>
                <a:solidFill>
                  <a:srgbClr val="42D9C8"/>
                </a:solidFill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 sz="1800">
                <a:solidFill>
                  <a:srgbClr val="42D9C8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 sz="1800">
                <a:solidFill>
                  <a:srgbClr val="42D9C8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6263" y="-26025"/>
            <a:ext cx="9236526" cy="5195548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34" name="Google Shape;34;p15"/>
          <p:cNvSpPr txBox="1"/>
          <p:nvPr/>
        </p:nvSpPr>
        <p:spPr>
          <a:xfrm>
            <a:off x="3421513" y="48370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35;p15"/>
          <p:cNvSpPr txBox="1"/>
          <p:nvPr>
            <p:ph idx="1" type="body"/>
          </p:nvPr>
        </p:nvSpPr>
        <p:spPr>
          <a:xfrm>
            <a:off x="311700" y="1389600"/>
            <a:ext cx="85386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>
                <a:solidFill>
                  <a:srgbClr val="42D9C8"/>
                </a:solidFill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 sz="1800">
                <a:solidFill>
                  <a:srgbClr val="42D9C8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 sz="1800">
                <a:solidFill>
                  <a:srgbClr val="42D9C8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3825" y="-15625"/>
            <a:ext cx="9218099" cy="5185199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6"/>
          <p:cNvSpPr/>
          <p:nvPr/>
        </p:nvSpPr>
        <p:spPr>
          <a:xfrm>
            <a:off x="-53825" y="-15637"/>
            <a:ext cx="9218100" cy="5185200"/>
          </a:xfrm>
          <a:prstGeom prst="snip2DiagRect">
            <a:avLst>
              <a:gd fmla="val 0" name="adj1"/>
              <a:gd fmla="val 50000" name="adj2"/>
            </a:avLst>
          </a:prstGeom>
          <a:solidFill>
            <a:srgbClr val="000000">
              <a:alpha val="1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/>
        </p:txBody>
      </p:sp>
      <p:sp>
        <p:nvSpPr>
          <p:cNvPr id="40" name="Google Shape;40;p16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41" name="Google Shape;41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/>
        </p:txBody>
      </p:sp>
      <p:sp>
        <p:nvSpPr>
          <p:cNvPr id="42" name="Google Shape;4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p16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6013" y="-20825"/>
            <a:ext cx="9196052" cy="518515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7"/>
          <p:cNvSpPr/>
          <p:nvPr/>
        </p:nvSpPr>
        <p:spPr>
          <a:xfrm>
            <a:off x="244975" y="221250"/>
            <a:ext cx="8654075" cy="4701000"/>
          </a:xfrm>
          <a:prstGeom prst="flowChartProcess">
            <a:avLst/>
          </a:prstGeom>
          <a:solidFill>
            <a:srgbClr val="000000">
              <a:alpha val="1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7"/>
          <p:cNvSpPr txBox="1"/>
          <p:nvPr>
            <p:ph type="title"/>
          </p:nvPr>
        </p:nvSpPr>
        <p:spPr>
          <a:xfrm>
            <a:off x="548263" y="408525"/>
            <a:ext cx="80475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8" name="Google Shape;48;p17"/>
          <p:cNvSpPr/>
          <p:nvPr/>
        </p:nvSpPr>
        <p:spPr>
          <a:xfrm>
            <a:off x="-26025" y="4143950"/>
            <a:ext cx="1020300" cy="102030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17"/>
          <p:cNvSpPr/>
          <p:nvPr/>
        </p:nvSpPr>
        <p:spPr>
          <a:xfrm rot="5400000">
            <a:off x="-26025" y="-20825"/>
            <a:ext cx="1020300" cy="102030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7"/>
          <p:cNvSpPr/>
          <p:nvPr/>
        </p:nvSpPr>
        <p:spPr>
          <a:xfrm rot="-5400000">
            <a:off x="8149750" y="4143950"/>
            <a:ext cx="1020300" cy="102030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7"/>
          <p:cNvSpPr/>
          <p:nvPr/>
        </p:nvSpPr>
        <p:spPr>
          <a:xfrm rot="10800000">
            <a:off x="8149750" y="-20825"/>
            <a:ext cx="1020300" cy="102030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7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cxnSp>
        <p:nvCxnSpPr>
          <p:cNvPr id="53" name="Google Shape;53;p17"/>
          <p:cNvCxnSpPr/>
          <p:nvPr/>
        </p:nvCxnSpPr>
        <p:spPr>
          <a:xfrm flipH="1" rot="10800000">
            <a:off x="-78100" y="-104125"/>
            <a:ext cx="1020300" cy="1020300"/>
          </a:xfrm>
          <a:prstGeom prst="straightConnector1">
            <a:avLst/>
          </a:prstGeom>
          <a:noFill/>
          <a:ln cap="flat" cmpd="sng" w="19050">
            <a:solidFill>
              <a:srgbClr val="42D9C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54" name="Google Shape;54;p17"/>
          <p:cNvCxnSpPr/>
          <p:nvPr/>
        </p:nvCxnSpPr>
        <p:spPr>
          <a:xfrm flipH="1" rot="10800000">
            <a:off x="8206025" y="4223450"/>
            <a:ext cx="1020300" cy="1020300"/>
          </a:xfrm>
          <a:prstGeom prst="straightConnector1">
            <a:avLst/>
          </a:prstGeom>
          <a:noFill/>
          <a:ln cap="flat" cmpd="sng" w="19050">
            <a:solidFill>
              <a:srgbClr val="42D9C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55" name="Google Shape;55;p17"/>
          <p:cNvCxnSpPr/>
          <p:nvPr/>
        </p:nvCxnSpPr>
        <p:spPr>
          <a:xfrm flipH="1" rot="-5400000">
            <a:off x="-78100" y="4223450"/>
            <a:ext cx="1020300" cy="1020300"/>
          </a:xfrm>
          <a:prstGeom prst="straightConnector1">
            <a:avLst/>
          </a:prstGeom>
          <a:noFill/>
          <a:ln cap="flat" cmpd="sng" w="19050">
            <a:solidFill>
              <a:srgbClr val="42D9C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56" name="Google Shape;56;p17"/>
          <p:cNvCxnSpPr/>
          <p:nvPr/>
        </p:nvCxnSpPr>
        <p:spPr>
          <a:xfrm flipH="1" rot="-5400000">
            <a:off x="8268525" y="-20825"/>
            <a:ext cx="1020300" cy="1020300"/>
          </a:xfrm>
          <a:prstGeom prst="straightConnector1">
            <a:avLst/>
          </a:prstGeom>
          <a:noFill/>
          <a:ln cap="flat" cmpd="sng" w="19050">
            <a:solidFill>
              <a:srgbClr val="42D9C8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57" name="Google Shape;57;p17"/>
          <p:cNvSpPr txBox="1"/>
          <p:nvPr/>
        </p:nvSpPr>
        <p:spPr>
          <a:xfrm>
            <a:off x="3421513" y="48370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8725" y="-23425"/>
            <a:ext cx="4613648" cy="519034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1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" name="Google Shape;63;p1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4056"/>
              </a:buClr>
              <a:buSzPts val="1800"/>
              <a:buChar char="●"/>
              <a:defRPr>
                <a:solidFill>
                  <a:srgbClr val="204056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01823"/>
              </a:buClr>
              <a:buSzPts val="1600"/>
              <a:buChar char="○"/>
              <a:defRPr sz="1600">
                <a:solidFill>
                  <a:srgbClr val="A01823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6071F"/>
              </a:buClr>
              <a:buSzPts val="1600"/>
              <a:buChar char="■"/>
              <a:defRPr sz="1600">
                <a:solidFill>
                  <a:srgbClr val="56071F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838E"/>
              </a:buClr>
              <a:buSzPts val="1600"/>
              <a:buChar char="●"/>
              <a:defRPr sz="1600">
                <a:solidFill>
                  <a:srgbClr val="29838E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65" name="Google Shape;65;p18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6262" y="-26025"/>
            <a:ext cx="9236526" cy="51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9"/>
          <p:cNvSpPr txBox="1"/>
          <p:nvPr>
            <p:ph type="title"/>
          </p:nvPr>
        </p:nvSpPr>
        <p:spPr>
          <a:xfrm>
            <a:off x="2166450" y="1918800"/>
            <a:ext cx="4811100" cy="13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69" name="Google Shape;69;p19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70" name="Google Shape;70;p19"/>
          <p:cNvSpPr txBox="1"/>
          <p:nvPr/>
        </p:nvSpPr>
        <p:spPr>
          <a:xfrm>
            <a:off x="3421513" y="48370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-46262" y="-26025"/>
            <a:ext cx="9236526" cy="51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20"/>
          <p:cNvSpPr txBox="1"/>
          <p:nvPr>
            <p:ph idx="1" type="body"/>
          </p:nvPr>
        </p:nvSpPr>
        <p:spPr>
          <a:xfrm>
            <a:off x="301275" y="405812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74" name="Google Shape;74;p20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75" name="Google Shape;75;p20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Medium"/>
              <a:buNone/>
              <a:defRPr b="0" i="0" sz="2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○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■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●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○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■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●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○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■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MQoK9ykkKpQpXJSV8IFNLHq1hclsu__S/view" TargetMode="External"/><Relationship Id="rId4" Type="http://schemas.openxmlformats.org/officeDocument/2006/relationships/image" Target="../media/image1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5" Type="http://schemas.openxmlformats.org/officeDocument/2006/relationships/image" Target="../media/image2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bg"/>
              <a:t>Team: Cope Overflow</a:t>
            </a:r>
            <a:endParaRPr/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7238301" y="-42873"/>
            <a:ext cx="1979724" cy="1948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714377"/>
            <a:ext cx="1640926" cy="242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7488" y="1293600"/>
            <a:ext cx="5789025" cy="154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bg"/>
              <a:t>Процесът на работа</a:t>
            </a:r>
            <a:endParaRPr/>
          </a:p>
        </p:txBody>
      </p:sp>
      <p:cxnSp>
        <p:nvCxnSpPr>
          <p:cNvPr id="158" name="Google Shape;158;p7"/>
          <p:cNvCxnSpPr/>
          <p:nvPr/>
        </p:nvCxnSpPr>
        <p:spPr>
          <a:xfrm>
            <a:off x="606825" y="1942277"/>
            <a:ext cx="3300" cy="700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159" name="Google Shape;159;p7"/>
          <p:cNvSpPr txBox="1"/>
          <p:nvPr/>
        </p:nvSpPr>
        <p:spPr>
          <a:xfrm>
            <a:off x="474225" y="1942277"/>
            <a:ext cx="10350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bg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08.03</a:t>
            </a:r>
            <a:endParaRPr b="0" i="0" sz="16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60" name="Google Shape;160;p7"/>
          <p:cNvCxnSpPr/>
          <p:nvPr/>
        </p:nvCxnSpPr>
        <p:spPr>
          <a:xfrm flipH="1">
            <a:off x="5968875" y="1942277"/>
            <a:ext cx="21900" cy="700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161" name="Google Shape;161;p7"/>
          <p:cNvSpPr/>
          <p:nvPr/>
        </p:nvSpPr>
        <p:spPr>
          <a:xfrm>
            <a:off x="144900" y="2633350"/>
            <a:ext cx="1915200" cy="384900"/>
          </a:xfrm>
          <a:prstGeom prst="chevron">
            <a:avLst>
              <a:gd fmla="val 50000" name="adj"/>
            </a:avLst>
          </a:prstGeom>
          <a:solidFill>
            <a:srgbClr val="29838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7"/>
          <p:cNvSpPr/>
          <p:nvPr/>
        </p:nvSpPr>
        <p:spPr>
          <a:xfrm>
            <a:off x="2007700" y="2633350"/>
            <a:ext cx="2760000" cy="384900"/>
          </a:xfrm>
          <a:prstGeom prst="chevron">
            <a:avLst>
              <a:gd fmla="val 50000" name="adj"/>
            </a:avLst>
          </a:prstGeom>
          <a:solidFill>
            <a:srgbClr val="A0182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4684950" y="2633350"/>
            <a:ext cx="2664900" cy="384900"/>
          </a:xfrm>
          <a:prstGeom prst="chevron">
            <a:avLst>
              <a:gd fmla="val 50000" name="adj"/>
            </a:avLst>
          </a:prstGeom>
          <a:solidFill>
            <a:srgbClr val="29838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7"/>
          <p:cNvSpPr/>
          <p:nvPr/>
        </p:nvSpPr>
        <p:spPr>
          <a:xfrm>
            <a:off x="7287100" y="2633350"/>
            <a:ext cx="1545300" cy="384900"/>
          </a:xfrm>
          <a:prstGeom prst="chevron">
            <a:avLst>
              <a:gd fmla="val 50000" name="adj"/>
            </a:avLst>
          </a:prstGeom>
          <a:solidFill>
            <a:srgbClr val="A0182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5" name="Google Shape;165;p7"/>
          <p:cNvCxnSpPr/>
          <p:nvPr/>
        </p:nvCxnSpPr>
        <p:spPr>
          <a:xfrm flipH="1">
            <a:off x="2750075" y="3018250"/>
            <a:ext cx="4800" cy="8211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66" name="Google Shape;166;p7"/>
          <p:cNvSpPr txBox="1"/>
          <p:nvPr/>
        </p:nvSpPr>
        <p:spPr>
          <a:xfrm>
            <a:off x="2726800" y="3408250"/>
            <a:ext cx="110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bg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09.03</a:t>
            </a:r>
            <a:endParaRPr b="0" i="0" sz="16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7"/>
          <p:cNvSpPr txBox="1"/>
          <p:nvPr/>
        </p:nvSpPr>
        <p:spPr>
          <a:xfrm>
            <a:off x="6979525" y="3473475"/>
            <a:ext cx="103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bg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11.03</a:t>
            </a:r>
            <a:endParaRPr b="0" i="0" sz="16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8" name="Google Shape;168;p7"/>
          <p:cNvSpPr txBox="1"/>
          <p:nvPr/>
        </p:nvSpPr>
        <p:spPr>
          <a:xfrm>
            <a:off x="4887525" y="1923750"/>
            <a:ext cx="103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bg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10.03</a:t>
            </a:r>
            <a:endParaRPr b="0" i="0" sz="16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69" name="Google Shape;169;p7"/>
          <p:cNvCxnSpPr/>
          <p:nvPr/>
        </p:nvCxnSpPr>
        <p:spPr>
          <a:xfrm flipH="1">
            <a:off x="8014525" y="3018250"/>
            <a:ext cx="4800" cy="8211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70" name="Google Shape;170;p7"/>
          <p:cNvSpPr txBox="1"/>
          <p:nvPr/>
        </p:nvSpPr>
        <p:spPr>
          <a:xfrm>
            <a:off x="144900" y="3018250"/>
            <a:ext cx="186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Синтезиране на идеята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Google Shape;171;p7"/>
          <p:cNvSpPr txBox="1"/>
          <p:nvPr/>
        </p:nvSpPr>
        <p:spPr>
          <a:xfrm>
            <a:off x="2060100" y="1723650"/>
            <a:ext cx="2473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Изготвяне на основната функционалност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7"/>
          <p:cNvSpPr txBox="1"/>
          <p:nvPr/>
        </p:nvSpPr>
        <p:spPr>
          <a:xfrm>
            <a:off x="4593100" y="3073275"/>
            <a:ext cx="247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Изготвяне на дизайна и макета на проекта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7"/>
          <p:cNvSpPr txBox="1"/>
          <p:nvPr/>
        </p:nvSpPr>
        <p:spPr>
          <a:xfrm>
            <a:off x="7128400" y="1831500"/>
            <a:ext cx="186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Презентиране на проекта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7"/>
          <p:cNvSpPr txBox="1"/>
          <p:nvPr/>
        </p:nvSpPr>
        <p:spPr>
          <a:xfrm>
            <a:off x="4655188" y="3633850"/>
            <a:ext cx="247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Довършване на функционалността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5" name="Google Shape;17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8058" y="28575"/>
            <a:ext cx="3465938" cy="92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"/>
          <p:cNvSpPr txBox="1"/>
          <p:nvPr>
            <p:ph type="title"/>
          </p:nvPr>
        </p:nvSpPr>
        <p:spPr>
          <a:xfrm>
            <a:off x="444450" y="181500"/>
            <a:ext cx="82551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1730"/>
              <a:buNone/>
            </a:pPr>
            <a:r>
              <a:rPr lang="bg" sz="3120"/>
              <a:t>D</a:t>
            </a:r>
            <a:r>
              <a:rPr lang="bg" sz="3120"/>
              <a:t>emo</a:t>
            </a:r>
            <a:endParaRPr sz="3120"/>
          </a:p>
        </p:txBody>
      </p:sp>
      <p:pic>
        <p:nvPicPr>
          <p:cNvPr id="181" name="Google Shape;181;p8" title="videoplayback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89387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66666"/>
              <a:buNone/>
            </a:pPr>
            <a:r>
              <a:rPr lang="bg"/>
              <a:t>Разкажете за Вашето преживяване</a:t>
            </a:r>
            <a:endParaRPr/>
          </a:p>
        </p:txBody>
      </p:sp>
      <p:sp>
        <p:nvSpPr>
          <p:cNvPr id="187" name="Google Shape;187;p9"/>
          <p:cNvSpPr txBox="1"/>
          <p:nvPr>
            <p:ph idx="4294967295" type="subTitle"/>
          </p:nvPr>
        </p:nvSpPr>
        <p:spPr>
          <a:xfrm>
            <a:off x="526800" y="1717025"/>
            <a:ext cx="2775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Char char="●"/>
            </a:pPr>
            <a:r>
              <a:rPr lang="bg"/>
              <a:t>Какво научихте от хакатона?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Char char="●"/>
            </a:pPr>
            <a:r>
              <a:rPr lang="bg"/>
              <a:t>Кой е вашият екип?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Char char="●"/>
            </a:pPr>
            <a:r>
              <a:rPr lang="bg"/>
              <a:t>Кой е вашият ментор?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0718"/>
              <a:buNone/>
            </a:pPr>
            <a:r>
              <a:t/>
            </a:r>
            <a:endParaRPr/>
          </a:p>
        </p:txBody>
      </p:sp>
      <p:pic>
        <p:nvPicPr>
          <p:cNvPr id="188" name="Google Shape;18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16525"/>
            <a:ext cx="42672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9648" y="1316525"/>
            <a:ext cx="1442351" cy="320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18c429b4b2_1_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Работен процес</a:t>
            </a:r>
            <a:endParaRPr/>
          </a:p>
        </p:txBody>
      </p:sp>
      <p:pic>
        <p:nvPicPr>
          <p:cNvPr id="195" name="Google Shape;195;g218c429b4b2_1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258" y="1017725"/>
            <a:ext cx="2383176" cy="3177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218c429b4b2_1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0740" y="1017725"/>
            <a:ext cx="2383176" cy="3177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218c429b4b2_1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9563" y="1017725"/>
            <a:ext cx="2383176" cy="3177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0"/>
          <p:cNvSpPr txBox="1"/>
          <p:nvPr>
            <p:ph type="title"/>
          </p:nvPr>
        </p:nvSpPr>
        <p:spPr>
          <a:xfrm>
            <a:off x="1815000" y="1918800"/>
            <a:ext cx="5514000" cy="13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bg"/>
              <a:t>Благодарим Ви за вниманието!</a:t>
            </a:r>
            <a:endParaRPr/>
          </a:p>
        </p:txBody>
      </p:sp>
      <p:pic>
        <p:nvPicPr>
          <p:cNvPr id="203" name="Google Shape;20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7547975" y="2720533"/>
            <a:ext cx="1640925" cy="2422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4690972">
            <a:off x="20217" y="-175748"/>
            <a:ext cx="1837641" cy="1810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18b5a1c203_2_13"/>
          <p:cNvSpPr txBox="1"/>
          <p:nvPr>
            <p:ph type="ctrTitle"/>
          </p:nvPr>
        </p:nvSpPr>
        <p:spPr>
          <a:xfrm>
            <a:off x="2930250" y="280838"/>
            <a:ext cx="32835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bg" sz="2800"/>
              <a:t>Кои сме ние?</a:t>
            </a:r>
            <a:endParaRPr sz="2800"/>
          </a:p>
        </p:txBody>
      </p:sp>
      <p:pic>
        <p:nvPicPr>
          <p:cNvPr id="99" name="Google Shape;99;g218b5a1c203_2_13"/>
          <p:cNvPicPr preferRelativeResize="0"/>
          <p:nvPr/>
        </p:nvPicPr>
        <p:blipFill rotWithShape="1">
          <a:blip r:embed="rId3">
            <a:alphaModFix/>
          </a:blip>
          <a:srcRect b="0" l="17020" r="27176" t="0"/>
          <a:stretch/>
        </p:blipFill>
        <p:spPr>
          <a:xfrm>
            <a:off x="2168362" y="1030150"/>
            <a:ext cx="4807276" cy="388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/>
          <p:nvPr>
            <p:ph type="title"/>
          </p:nvPr>
        </p:nvSpPr>
        <p:spPr>
          <a:xfrm>
            <a:off x="311700" y="555600"/>
            <a:ext cx="8340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/>
              <a:t>Проблемът и настоящото решение</a:t>
            </a:r>
            <a:endParaRPr/>
          </a:p>
        </p:txBody>
      </p:sp>
      <p:sp>
        <p:nvSpPr>
          <p:cNvPr id="105" name="Google Shape;105;p3"/>
          <p:cNvSpPr txBox="1"/>
          <p:nvPr/>
        </p:nvSpPr>
        <p:spPr>
          <a:xfrm>
            <a:off x="3047475" y="3340775"/>
            <a:ext cx="412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latin typeface="Montserrat"/>
                <a:ea typeface="Montserrat"/>
                <a:cs typeface="Montserrat"/>
                <a:sym typeface="Montserrat"/>
              </a:rPr>
              <a:t>SNIMKA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6" name="Google Shape;10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975" y="1311300"/>
            <a:ext cx="6267450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bg" sz="2820"/>
              <a:t>Н</a:t>
            </a:r>
            <a:r>
              <a:rPr lang="bg" sz="2820"/>
              <a:t>ашето решение</a:t>
            </a:r>
            <a:endParaRPr sz="282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20"/>
          </a:p>
        </p:txBody>
      </p:sp>
      <p:sp>
        <p:nvSpPr>
          <p:cNvPr id="112" name="Google Shape;112;p4"/>
          <p:cNvSpPr txBox="1"/>
          <p:nvPr>
            <p:ph idx="1" type="body"/>
          </p:nvPr>
        </p:nvSpPr>
        <p:spPr>
          <a:xfrm>
            <a:off x="311700" y="1389600"/>
            <a:ext cx="54837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bg"/>
              <a:t>м</a:t>
            </a:r>
            <a:r>
              <a:rPr lang="bg"/>
              <a:t>одерна алармена система, предназначена да пази трезори на банки.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bg"/>
              <a:t>два модула, които комуникират помежду си.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bg"/>
              <a:t>непрекъсната обратна връзка за да предпазва от напълно </a:t>
            </a:r>
            <a:r>
              <a:rPr lang="bg"/>
              <a:t>компроментиране</a:t>
            </a:r>
            <a:r>
              <a:rPr lang="bg"/>
              <a:t> на системата при неизправност.</a:t>
            </a:r>
            <a:endParaRPr/>
          </a:p>
        </p:txBody>
      </p:sp>
      <p:pic>
        <p:nvPicPr>
          <p:cNvPr id="113" name="Google Shape;11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5425" y="1389588"/>
            <a:ext cx="3036875" cy="303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7208" y="179788"/>
            <a:ext cx="3465938" cy="92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bg" sz="2820"/>
              <a:t>Цел на проекта</a:t>
            </a:r>
            <a:endParaRPr sz="2820"/>
          </a:p>
        </p:txBody>
      </p:sp>
      <p:sp>
        <p:nvSpPr>
          <p:cNvPr id="120" name="Google Shape;120;p2"/>
          <p:cNvSpPr txBox="1"/>
          <p:nvPr>
            <p:ph idx="1" type="body"/>
          </p:nvPr>
        </p:nvSpPr>
        <p:spPr>
          <a:xfrm>
            <a:off x="772175" y="2090825"/>
            <a:ext cx="3799800" cy="19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Предпазване на ценни вещи и принадлежности оставени в трезори на банки от всякакъв вид нарушители.</a:t>
            </a:r>
            <a:endParaRPr/>
          </a:p>
        </p:txBody>
      </p:sp>
      <p:pic>
        <p:nvPicPr>
          <p:cNvPr id="121" name="Google Shape;12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5617501" y="1923925"/>
            <a:ext cx="2932899" cy="215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7508" y="270200"/>
            <a:ext cx="3465938" cy="92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18b5a1c203_2_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bg" sz="2820"/>
              <a:t>Нашият дизайн</a:t>
            </a:r>
            <a:endParaRPr sz="282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20"/>
          </a:p>
        </p:txBody>
      </p:sp>
      <p:pic>
        <p:nvPicPr>
          <p:cNvPr id="128" name="Google Shape;128;g218b5a1c203_2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8058" y="-12"/>
            <a:ext cx="3465938" cy="92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218b5a1c203_2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03875"/>
            <a:ext cx="4331376" cy="324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218b5a1c203_2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2975" y="1203875"/>
            <a:ext cx="4331376" cy="3248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 txBox="1"/>
          <p:nvPr>
            <p:ph idx="1" type="body"/>
          </p:nvPr>
        </p:nvSpPr>
        <p:spPr>
          <a:xfrm>
            <a:off x="389875" y="2245225"/>
            <a:ext cx="3999900" cy="19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Arduino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Arduino IDE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Cadance OrCAD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"/>
              <a:t>Фибран</a:t>
            </a:r>
            <a:endParaRPr/>
          </a:p>
        </p:txBody>
      </p:sp>
      <p:sp>
        <p:nvSpPr>
          <p:cNvPr id="136" name="Google Shape;13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bg" sz="2820"/>
              <a:t>Технологии</a:t>
            </a:r>
            <a:endParaRPr sz="2820"/>
          </a:p>
        </p:txBody>
      </p:sp>
      <p:pic>
        <p:nvPicPr>
          <p:cNvPr id="137" name="Google Shape;13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2050" y="1230675"/>
            <a:ext cx="1642450" cy="1118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0988" y="2481325"/>
            <a:ext cx="3884574" cy="131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"/>
          <p:cNvSpPr txBox="1"/>
          <p:nvPr>
            <p:ph type="title"/>
          </p:nvPr>
        </p:nvSpPr>
        <p:spPr>
          <a:xfrm>
            <a:off x="311700" y="555600"/>
            <a:ext cx="8434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bg"/>
              <a:t>Как работи?</a:t>
            </a:r>
            <a:endParaRPr/>
          </a:p>
        </p:txBody>
      </p:sp>
      <p:pic>
        <p:nvPicPr>
          <p:cNvPr id="144" name="Google Shape;14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1050" y="1311300"/>
            <a:ext cx="5208519" cy="352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8058" y="-12"/>
            <a:ext cx="3465938" cy="92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g218b5a1c203_2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775" y="0"/>
            <a:ext cx="91797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218b5a1c203_2_20"/>
          <p:cNvSpPr txBox="1"/>
          <p:nvPr>
            <p:ph type="title"/>
          </p:nvPr>
        </p:nvSpPr>
        <p:spPr>
          <a:xfrm>
            <a:off x="64425" y="54875"/>
            <a:ext cx="2725500" cy="8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</a:pPr>
            <a:r>
              <a:rPr lang="bg" sz="2020">
                <a:solidFill>
                  <a:schemeClr val="dk1"/>
                </a:solidFill>
              </a:rPr>
              <a:t>Принципна електрическа схема</a:t>
            </a:r>
            <a:endParaRPr sz="2020">
              <a:solidFill>
                <a:schemeClr val="dk1"/>
              </a:solidFill>
            </a:endParaRPr>
          </a:p>
        </p:txBody>
      </p:sp>
      <p:pic>
        <p:nvPicPr>
          <p:cNvPr id="152" name="Google Shape;152;g218b5a1c203_2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0575" y="181526"/>
            <a:ext cx="2662723" cy="7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